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9" r:id="rId3"/>
    <p:sldId id="274" r:id="rId4"/>
    <p:sldId id="276" r:id="rId5"/>
    <p:sldId id="277" r:id="rId6"/>
    <p:sldId id="278" r:id="rId7"/>
    <p:sldId id="280" r:id="rId8"/>
    <p:sldId id="291" r:id="rId9"/>
    <p:sldId id="292" r:id="rId10"/>
    <p:sldId id="279" r:id="rId11"/>
    <p:sldId id="290" r:id="rId12"/>
    <p:sldId id="2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D17"/>
    <a:srgbClr val="522E28"/>
    <a:srgbClr val="5A2420"/>
    <a:srgbClr val="504130"/>
    <a:srgbClr val="1C1C1C"/>
    <a:srgbClr val="6666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42" autoAdjust="0"/>
    <p:restoredTop sz="94660"/>
  </p:normalViewPr>
  <p:slideViewPr>
    <p:cSldViewPr snapToGrid="0">
      <p:cViewPr varScale="1">
        <p:scale>
          <a:sx n="90" d="100"/>
          <a:sy n="90" d="100"/>
        </p:scale>
        <p:origin x="9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DD829C-7E06-4671-8919-88AFD9035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0" b="2341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10A93-0834-474F-A294-7650E8F89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371656"/>
            <a:ext cx="8991600" cy="1645920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dark tetrad and message vividness: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implications for the persuasiveness of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terrorist narratives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991FB-0515-4F09-AD80-292C84E16C20}"/>
              </a:ext>
            </a:extLst>
          </p:cNvPr>
          <p:cNvSpPr/>
          <p:nvPr/>
        </p:nvSpPr>
        <p:spPr>
          <a:xfrm>
            <a:off x="3757448" y="5380672"/>
            <a:ext cx="843455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DR. 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KURT BRADDOCK- THE PENNSYLVANIA STATE UNIVERSITY</a:t>
            </a:r>
          </a:p>
          <a:p>
            <a:pPr algn="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DR. PAUL GILL &amp; DR. EMILY CORNER- UNIVERSITY COLLEGE LONDON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MEETING OF THE SOCIETY FOR TERRORISM RESEARCH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 AUGUST 2017</a:t>
            </a:r>
          </a:p>
        </p:txBody>
      </p:sp>
    </p:spTree>
    <p:extLst>
      <p:ext uri="{BB962C8B-B14F-4D97-AF65-F5344CB8AC3E}">
        <p14:creationId xmlns:p14="http://schemas.microsoft.com/office/powerpoint/2010/main" val="132448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4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9AB3-B0B4-4EE2-B4A8-52F45C9A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9390"/>
            <a:ext cx="7729728" cy="11887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the dark tetrad: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105D-58F2-4165-A066-3314F212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004" y="2414505"/>
            <a:ext cx="10185991" cy="4889809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Main effects of the Dark Tetrad</a:t>
            </a:r>
          </a:p>
          <a:p>
            <a:pPr marL="228600" lvl="1" indent="0">
              <a:buClrTx/>
              <a:buNone/>
            </a:pPr>
            <a:r>
              <a:rPr lang="en-US" sz="2000" dirty="0">
                <a:solidFill>
                  <a:schemeClr val="bg1"/>
                </a:solidFill>
              </a:rPr>
              <a:t>H1: Narcissism 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Persuasiveness of a terrorist narrative (+)</a:t>
            </a:r>
          </a:p>
          <a:p>
            <a:pPr marL="228600" lvl="1" indent="0">
              <a:buClrTx/>
              <a:buNone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H2: Machiavellianism  Persuasiveness of a terrorist narrative (+)</a:t>
            </a:r>
          </a:p>
          <a:p>
            <a:pPr marL="228600" lvl="1" indent="0">
              <a:buClrTx/>
              <a:buNone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H3: Subclinical psychopathy  Persuasiveness of a terrorist narrative (+)</a:t>
            </a:r>
          </a:p>
          <a:p>
            <a:pPr marL="228600" lvl="1" indent="0">
              <a:buClrTx/>
              <a:buNone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H4: Everyday sadism  Persuasiveness of a terrorist narrative (+)</a:t>
            </a:r>
          </a:p>
          <a:p>
            <a:pPr lvl="1">
              <a:buClrTx/>
            </a:pPr>
            <a:endParaRPr lang="en-US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buClrTx/>
            </a:pPr>
            <a:r>
              <a:rPr lang="en-US" sz="2200" dirty="0">
                <a:solidFill>
                  <a:schemeClr val="bg1"/>
                </a:solidFill>
              </a:rPr>
              <a:t>Interaction effects with narrative vividness</a:t>
            </a:r>
          </a:p>
          <a:p>
            <a:pPr lvl="1">
              <a:buClrTx/>
            </a:pPr>
            <a:r>
              <a:rPr lang="en-US" sz="2000" dirty="0">
                <a:solidFill>
                  <a:schemeClr val="bg1"/>
                </a:solidFill>
              </a:rPr>
              <a:t>H1 – H4 more pronounced in vivid condition relative to nonvivid condition</a:t>
            </a:r>
          </a:p>
          <a:p>
            <a:pPr>
              <a:buClrTx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ClrTx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4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9AB3-B0B4-4EE2-B4A8-52F45C9A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9390"/>
            <a:ext cx="7729728" cy="118872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Implications for design and distribution of counter-propaganda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105D-58F2-4165-A066-3314F212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004" y="1728110"/>
            <a:ext cx="10607749" cy="4889809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en-US" sz="2400" dirty="0">
                <a:solidFill>
                  <a:schemeClr val="bg1"/>
                </a:solidFill>
              </a:rPr>
              <a:t>Direct effect: Dark Tetrad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P</a:t>
            </a:r>
            <a:r>
              <a:rPr lang="en-US" sz="2400" dirty="0">
                <a:solidFill>
                  <a:schemeClr val="bg1"/>
                </a:solidFill>
              </a:rPr>
              <a:t>ersuasion by terrorist narratives, independent of vividness</a:t>
            </a:r>
          </a:p>
          <a:p>
            <a:pPr lvl="2">
              <a:buClrTx/>
            </a:pPr>
            <a:r>
              <a:rPr lang="en-US" sz="2400" dirty="0">
                <a:solidFill>
                  <a:srgbClr val="FFFF00"/>
                </a:solidFill>
              </a:rPr>
              <a:t>New evidence related to personality and proclivity for radicalization (not terrorism)</a:t>
            </a:r>
          </a:p>
          <a:p>
            <a:pPr lvl="2">
              <a:buClrTx/>
            </a:pPr>
            <a:r>
              <a:rPr lang="en-US" sz="2400" dirty="0">
                <a:solidFill>
                  <a:srgbClr val="FFFF00"/>
                </a:solidFill>
              </a:rPr>
              <a:t>Imbue counter-narratives with similar features to appeal to tetrad traits</a:t>
            </a:r>
          </a:p>
          <a:p>
            <a:pPr lvl="2">
              <a:buClrTx/>
            </a:pPr>
            <a:endParaRPr lang="en-US" sz="2400" dirty="0">
              <a:solidFill>
                <a:srgbClr val="FFFF00"/>
              </a:solidFill>
            </a:endParaRPr>
          </a:p>
          <a:p>
            <a:pPr lvl="1">
              <a:buClrTx/>
            </a:pPr>
            <a:r>
              <a:rPr lang="en-US" sz="2400" dirty="0">
                <a:solidFill>
                  <a:schemeClr val="bg1"/>
                </a:solidFill>
              </a:rPr>
              <a:t>Interaction effect: Dark Tetrad x Vividness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Terrorist narrative persuasiveness</a:t>
            </a:r>
            <a:endParaRPr lang="en-US" sz="2400" dirty="0">
              <a:solidFill>
                <a:schemeClr val="bg1"/>
              </a:solidFill>
            </a:endParaRPr>
          </a:p>
          <a:p>
            <a:pPr lvl="2">
              <a:buClrTx/>
            </a:pPr>
            <a:r>
              <a:rPr lang="en-US" sz="2400" dirty="0">
                <a:solidFill>
                  <a:srgbClr val="FFFF00"/>
                </a:solidFill>
              </a:rPr>
              <a:t>Imbue counter-narratives with features that appeal to sensation-seekers</a:t>
            </a:r>
          </a:p>
          <a:p>
            <a:pPr lvl="2">
              <a:buClrTx/>
            </a:pPr>
            <a:r>
              <a:rPr lang="en-US" sz="2400" dirty="0">
                <a:solidFill>
                  <a:srgbClr val="FFFF00"/>
                </a:solidFill>
              </a:rPr>
              <a:t>Distribute counter-narratives through channels that appeal to sensation-seekers</a:t>
            </a:r>
          </a:p>
          <a:p>
            <a:pPr marL="457200" lvl="2" indent="0">
              <a:buClr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4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4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CB8F-51FC-4332-9568-196A25BDE6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contact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91DF4E-AD4F-4D2E-9E46-4BDBFEEDC1A3}"/>
              </a:ext>
            </a:extLst>
          </p:cNvPr>
          <p:cNvGrpSpPr/>
          <p:nvPr/>
        </p:nvGrpSpPr>
        <p:grpSpPr>
          <a:xfrm>
            <a:off x="2231136" y="2617932"/>
            <a:ext cx="8273578" cy="4031873"/>
            <a:chOff x="1261872" y="2086049"/>
            <a:chExt cx="10422928" cy="40318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39E358E-21B8-44E0-B99E-E5D713ACE3AD}"/>
                </a:ext>
              </a:extLst>
            </p:cNvPr>
            <p:cNvSpPr txBox="1"/>
            <p:nvPr/>
          </p:nvSpPr>
          <p:spPr>
            <a:xfrm>
              <a:off x="2201279" y="2086049"/>
              <a:ext cx="9483521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Bookman Old Style" panose="02050604050505020204" pitchFamily="18" charset="0"/>
                  <a:cs typeface="Arial" panose="020B0604020202020204" pitchFamily="34" charset="0"/>
                </a:rPr>
                <a:t>kurtbraddock@psu.edu</a:t>
              </a:r>
            </a:p>
            <a:p>
              <a:endParaRPr lang="en-US" sz="3200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endParaRPr>
            </a:p>
            <a:p>
              <a:r>
                <a:rPr lang="en-US" sz="3200" dirty="0">
                  <a:solidFill>
                    <a:schemeClr val="bg1"/>
                  </a:solidFill>
                  <a:latin typeface="Bookman Old Style" panose="02050604050505020204" pitchFamily="18" charset="0"/>
                  <a:cs typeface="Arial" panose="020B0604020202020204" pitchFamily="34" charset="0"/>
                </a:rPr>
                <a:t>@</a:t>
              </a:r>
              <a:r>
                <a:rPr lang="en-US" sz="3200" dirty="0" err="1">
                  <a:solidFill>
                    <a:schemeClr val="bg1"/>
                  </a:solidFill>
                  <a:latin typeface="Bookman Old Style" panose="02050604050505020204" pitchFamily="18" charset="0"/>
                  <a:cs typeface="Arial" panose="020B0604020202020204" pitchFamily="34" charset="0"/>
                </a:rPr>
                <a:t>KurtBraddock</a:t>
              </a:r>
              <a:endParaRPr lang="en-US" sz="3200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endParaRPr>
            </a:p>
            <a:p>
              <a:r>
                <a:rPr lang="en-US" sz="3200" dirty="0" err="1">
                  <a:solidFill>
                    <a:schemeClr val="bg1"/>
                  </a:solidFill>
                  <a:latin typeface="Bookman Old Style" panose="02050604050505020204" pitchFamily="18" charset="0"/>
                  <a:cs typeface="Arial" panose="020B0604020202020204" pitchFamily="34" charset="0"/>
                </a:rPr>
                <a:t>kurt.braddock</a:t>
              </a:r>
              <a:endParaRPr lang="en-US" sz="3200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endParaRPr>
            </a:p>
            <a:p>
              <a:r>
                <a:rPr lang="en-US" sz="3200" dirty="0">
                  <a:solidFill>
                    <a:schemeClr val="bg1"/>
                  </a:solidFill>
                  <a:latin typeface="Bookman Old Style" panose="02050604050505020204" pitchFamily="18" charset="0"/>
                  <a:cs typeface="Arial" panose="020B0604020202020204" pitchFamily="34" charset="0"/>
                </a:rPr>
                <a:t>www.linkedin.com/in/kurtbraddock</a:t>
              </a:r>
            </a:p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9C0E3D-74FB-461C-9115-F9091DCFF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872" y="2955563"/>
              <a:ext cx="780381" cy="7803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12E9FD-A446-46A9-9CA6-F34A539D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350" y="3942960"/>
              <a:ext cx="713902" cy="71390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84F35A-C14D-4CB6-B38F-B1FB7B916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350" y="4930355"/>
              <a:ext cx="713902" cy="7139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35A4C1-D015-4F98-BF3C-BF9DC711B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754" y="2086050"/>
              <a:ext cx="662498" cy="662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380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4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9AB3-B0B4-4EE2-B4A8-52F45C9A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9390"/>
            <a:ext cx="7729728" cy="11887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105D-58F2-4165-A066-3314F212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004" y="1968191"/>
            <a:ext cx="10185991" cy="4889809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Basis of the study</a:t>
            </a:r>
          </a:p>
          <a:p>
            <a:pPr marL="0" indent="0">
              <a:buClr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The Dark Tetrad</a:t>
            </a:r>
          </a:p>
          <a:p>
            <a:pPr>
              <a:buClrTx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Interaction with message vividness</a:t>
            </a:r>
          </a:p>
          <a:p>
            <a:pPr>
              <a:buClrTx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Methods and steps forward</a:t>
            </a:r>
          </a:p>
          <a:p>
            <a:pPr>
              <a:buClrTx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Predictions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4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9AB3-B0B4-4EE2-B4A8-52F45C9A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9390"/>
            <a:ext cx="7729728" cy="118872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The dark tetrad: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105D-58F2-4165-A066-3314F212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004" y="1860870"/>
            <a:ext cx="10185991" cy="977027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Driving question:  Some individuals are prone to persuasion by terrorist propaganda?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2710A-6BF1-4AA1-8525-7A5E391C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178" y="2970657"/>
            <a:ext cx="2697642" cy="2975804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50F11664-B03B-44F4-90C8-74D660E34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242" y="2970657"/>
            <a:ext cx="1781558" cy="1271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3A27BF-33D4-4BD5-B860-339F61A41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471" y="3142900"/>
            <a:ext cx="927100" cy="9271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B2C9C8-B906-412E-87EB-B37A2DE05CBB}"/>
              </a:ext>
            </a:extLst>
          </p:cNvPr>
          <p:cNvCxnSpPr>
            <a:cxnSpLocks/>
          </p:cNvCxnSpPr>
          <p:nvPr/>
        </p:nvCxnSpPr>
        <p:spPr>
          <a:xfrm flipH="1">
            <a:off x="7162800" y="3923414"/>
            <a:ext cx="157716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0ED85F71-0BF4-45B8-8C29-46EB39C93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197" y="3379678"/>
            <a:ext cx="1383603" cy="215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499AA3-BD32-4555-8024-76B35984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502" y="3142900"/>
            <a:ext cx="927100" cy="927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C9DD06-1EA0-4179-B4EC-8C524499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3956" y="2970657"/>
            <a:ext cx="2697643" cy="297580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394914-1539-4D1E-AD9E-6B23F2D2215E}"/>
              </a:ext>
            </a:extLst>
          </p:cNvPr>
          <p:cNvCxnSpPr>
            <a:cxnSpLocks/>
          </p:cNvCxnSpPr>
          <p:nvPr/>
        </p:nvCxnSpPr>
        <p:spPr>
          <a:xfrm flipV="1">
            <a:off x="3376038" y="3909237"/>
            <a:ext cx="1623236" cy="1417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ax&#10;&#10;Description generated with very high confidence">
            <a:extLst>
              <a:ext uri="{FF2B5EF4-FFF2-40B4-BE49-F238E27FC236}">
                <a16:creationId xmlns:a16="http://schemas.microsoft.com/office/drawing/2014/main" id="{69ECFC30-674A-4586-8C40-E6A74BD71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1721" y="3142900"/>
            <a:ext cx="887380" cy="8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31706 0.00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4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9AB3-B0B4-4EE2-B4A8-52F45C9A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9390"/>
            <a:ext cx="7729728" cy="11887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Basis for studying narrative persuasiveness and terrorism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105D-58F2-4165-A066-3314F212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004" y="1728111"/>
            <a:ext cx="10185991" cy="5129890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Early research on terrorism and personality</a:t>
            </a:r>
          </a:p>
          <a:p>
            <a:pPr marL="0" indent="0">
              <a:buClr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More contemporary work on terrorism </a:t>
            </a:r>
          </a:p>
          <a:p>
            <a:pPr>
              <a:buClrTx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Research on communication and terrorism</a:t>
            </a:r>
          </a:p>
          <a:p>
            <a:pPr lvl="1">
              <a:buClrTx/>
            </a:pPr>
            <a:r>
              <a:rPr lang="en-US" sz="2200" dirty="0">
                <a:solidFill>
                  <a:schemeClr val="bg1"/>
                </a:solidFill>
              </a:rPr>
              <a:t>Terrorist messaging can contribute to the adoption of extremist beliefs/attitudes (Braddock, 2012, 2015; Braddock &amp; Dillard, 2016)</a:t>
            </a:r>
          </a:p>
          <a:p>
            <a:pPr lvl="1">
              <a:buClrTx/>
            </a:pPr>
            <a:r>
              <a:rPr lang="en-US" sz="2200" dirty="0">
                <a:solidFill>
                  <a:schemeClr val="bg1"/>
                </a:solidFill>
              </a:rPr>
              <a:t>Message content and style interacts with individual-difference variables </a:t>
            </a:r>
          </a:p>
          <a:p>
            <a:pPr lvl="2">
              <a:buClrTx/>
            </a:pPr>
            <a:r>
              <a:rPr lang="en-US" sz="2200" dirty="0">
                <a:solidFill>
                  <a:schemeClr val="bg1"/>
                </a:solidFill>
              </a:rPr>
              <a:t>Sensation-seeking (Zuckerman, 1979, 2014; </a:t>
            </a:r>
            <a:r>
              <a:rPr lang="en-US" sz="2200" dirty="0" err="1">
                <a:solidFill>
                  <a:schemeClr val="bg1"/>
                </a:solidFill>
              </a:rPr>
              <a:t>Donohew</a:t>
            </a:r>
            <a:r>
              <a:rPr lang="en-US" sz="2200" dirty="0">
                <a:solidFill>
                  <a:schemeClr val="bg1"/>
                </a:solidFill>
              </a:rPr>
              <a:t> et al., 2000; Stephenson &amp; </a:t>
            </a:r>
            <a:r>
              <a:rPr lang="en-US" sz="2200" dirty="0" err="1">
                <a:solidFill>
                  <a:schemeClr val="bg1"/>
                </a:solidFill>
              </a:rPr>
              <a:t>Palmgreen</a:t>
            </a:r>
            <a:r>
              <a:rPr lang="en-US" sz="2200" dirty="0">
                <a:solidFill>
                  <a:schemeClr val="bg1"/>
                </a:solidFill>
              </a:rPr>
              <a:t>, 2001)</a:t>
            </a:r>
          </a:p>
          <a:p>
            <a:pPr lvl="1">
              <a:buClrTx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Do certain types of terrorist messages appeal to certain individuals?</a:t>
            </a:r>
          </a:p>
          <a:p>
            <a:pPr>
              <a:buClrTx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ClrTx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45B9E-9BB2-4A5F-958D-55520E188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435" y="2018729"/>
            <a:ext cx="1905000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close up of smoke&#10;&#10;Description generated with very high confidence">
            <a:extLst>
              <a:ext uri="{FF2B5EF4-FFF2-40B4-BE49-F238E27FC236}">
                <a16:creationId xmlns:a16="http://schemas.microsoft.com/office/drawing/2014/main" id="{308EA501-5333-411C-9ED2-B2BD2B4A5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540" y="1873419"/>
            <a:ext cx="2907936" cy="214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4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9AB3-B0B4-4EE2-B4A8-52F45C9A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9390"/>
            <a:ext cx="7729728" cy="11887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Personality factors: the dark tetrad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105D-58F2-4165-A066-3314F212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004" y="1968191"/>
            <a:ext cx="10185991" cy="4889809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The Dark Tetrad – Four personality traits linked to negative outcomes (e.g., bullying, racist attitudes) and sensation seeking </a:t>
            </a:r>
          </a:p>
          <a:p>
            <a:pPr lvl="1">
              <a:buClrTx/>
            </a:pPr>
            <a:r>
              <a:rPr lang="en-US" sz="2200" dirty="0">
                <a:solidFill>
                  <a:schemeClr val="bg1"/>
                </a:solidFill>
              </a:rPr>
              <a:t>Narcissism – Grandiose identity and underlying insecurity</a:t>
            </a:r>
          </a:p>
          <a:p>
            <a:pPr lvl="1">
              <a:buClrTx/>
            </a:pPr>
            <a:r>
              <a:rPr lang="en-US" sz="2200" dirty="0">
                <a:solidFill>
                  <a:schemeClr val="bg1"/>
                </a:solidFill>
              </a:rPr>
              <a:t>Machiavellianism – Predisposition to use others as tools for self-gain</a:t>
            </a:r>
          </a:p>
          <a:p>
            <a:pPr lvl="1">
              <a:buClrTx/>
            </a:pPr>
            <a:r>
              <a:rPr lang="en-US" sz="2200" dirty="0">
                <a:solidFill>
                  <a:schemeClr val="bg1"/>
                </a:solidFill>
              </a:rPr>
              <a:t>Subclinical psychopathy – Impulsivity or thrill-seeking coupled with a lack of empathy or how actions affect others</a:t>
            </a:r>
          </a:p>
          <a:p>
            <a:pPr lvl="1">
              <a:buClrTx/>
            </a:pPr>
            <a:r>
              <a:rPr lang="en-US" sz="2200" dirty="0">
                <a:solidFill>
                  <a:schemeClr val="bg1"/>
                </a:solidFill>
              </a:rPr>
              <a:t>Everyday sadism – Enjoyment in witnessing forms of cruelty to others</a:t>
            </a:r>
          </a:p>
        </p:txBody>
      </p:sp>
      <p:pic>
        <p:nvPicPr>
          <p:cNvPr id="5" name="Picture 4" descr="A person standing next to a person&#10;&#10;Description generated with high confidence">
            <a:extLst>
              <a:ext uri="{FF2B5EF4-FFF2-40B4-BE49-F238E27FC236}">
                <a16:creationId xmlns:a16="http://schemas.microsoft.com/office/drawing/2014/main" id="{F127B8FA-D559-4ABF-94DD-40CA34BA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918" y="5040195"/>
            <a:ext cx="1371406" cy="1725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person, indoor, wall, clothing&#10;&#10;Description generated with very high confidence">
            <a:extLst>
              <a:ext uri="{FF2B5EF4-FFF2-40B4-BE49-F238E27FC236}">
                <a16:creationId xmlns:a16="http://schemas.microsoft.com/office/drawing/2014/main" id="{B0DB6A59-2A66-4E70-AB60-3593F84A9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00" y="5012630"/>
            <a:ext cx="2429479" cy="1763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B57B905D-403F-420E-A2CF-3C4C6D64B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063" y="5023114"/>
            <a:ext cx="2442541" cy="1742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A343E-9C46-4A94-8E7D-E76D70FC2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732" y="5033598"/>
            <a:ext cx="3164264" cy="1742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3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4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9AB3-B0B4-4EE2-B4A8-52F45C9A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9390"/>
            <a:ext cx="7729728" cy="11887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Interaction with Message vividness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105D-58F2-4165-A066-3314F212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004" y="1968191"/>
            <a:ext cx="10185991" cy="2678237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Message vividness – The </a:t>
            </a:r>
            <a:r>
              <a:rPr lang="en-US" sz="2200" dirty="0">
                <a:solidFill>
                  <a:schemeClr val="bg1"/>
                </a:solidFill>
              </a:rPr>
              <a:t>degree to which a message is specific about individuals, their actions, the contexts in which the actions occur, and the actions’ outcomes in a narrative</a:t>
            </a:r>
          </a:p>
          <a:p>
            <a:pPr lvl="1">
              <a:buClrTx/>
            </a:pPr>
            <a:r>
              <a:rPr lang="en-US" sz="2000" dirty="0">
                <a:solidFill>
                  <a:schemeClr val="bg1"/>
                </a:solidFill>
              </a:rPr>
              <a:t>Affects the persuasiveness of stories for different individuals</a:t>
            </a:r>
          </a:p>
          <a:p>
            <a:pPr lvl="1">
              <a:buClrTx/>
            </a:pPr>
            <a:r>
              <a:rPr lang="en-US" sz="2000" dirty="0">
                <a:solidFill>
                  <a:schemeClr val="bg1"/>
                </a:solidFill>
              </a:rPr>
              <a:t>High sensation-seekers</a:t>
            </a:r>
          </a:p>
          <a:p>
            <a:pPr lvl="1">
              <a:buClrTx/>
            </a:pPr>
            <a:r>
              <a:rPr lang="en-US" sz="2000" dirty="0">
                <a:solidFill>
                  <a:schemeClr val="bg1"/>
                </a:solidFill>
              </a:rPr>
              <a:t>High need-for-cognition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8BDE6-7D27-4BF9-B333-294D13D7B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452" y="3811501"/>
            <a:ext cx="5377543" cy="2781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sculpture of a person&#10;&#10;Description generated with high confidence">
            <a:extLst>
              <a:ext uri="{FF2B5EF4-FFF2-40B4-BE49-F238E27FC236}">
                <a16:creationId xmlns:a16="http://schemas.microsoft.com/office/drawing/2014/main" id="{3AEFD048-73A7-4508-A8E8-A7BC495A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451" y="3811501"/>
            <a:ext cx="5377543" cy="2792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795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4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9AB3-B0B4-4EE2-B4A8-52F45C9A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9390"/>
            <a:ext cx="7729728" cy="11887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The dark tetrad and terrorist narrative persuasiveness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105D-58F2-4165-A066-3314F212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61" y="1861865"/>
            <a:ext cx="7630632" cy="4889809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Methods</a:t>
            </a:r>
          </a:p>
          <a:p>
            <a:pPr lvl="1">
              <a:buClrTx/>
            </a:pPr>
            <a:r>
              <a:rPr lang="en-US" sz="2200" dirty="0">
                <a:solidFill>
                  <a:schemeClr val="bg1"/>
                </a:solidFill>
              </a:rPr>
              <a:t>Between-subjects experimental design (N = 350)</a:t>
            </a:r>
          </a:p>
          <a:p>
            <a:pPr lvl="1">
              <a:buClrTx/>
            </a:pPr>
            <a:r>
              <a:rPr lang="en-US" sz="2200" dirty="0">
                <a:solidFill>
                  <a:schemeClr val="bg1"/>
                </a:solidFill>
              </a:rPr>
              <a:t>Vivid vs. nonvivid conditions – narrative stimuli derived from the “</a:t>
            </a:r>
            <a:r>
              <a:rPr lang="en-US" sz="2200" dirty="0" err="1">
                <a:solidFill>
                  <a:schemeClr val="bg1"/>
                </a:solidFill>
              </a:rPr>
              <a:t>Cerbenia</a:t>
            </a:r>
            <a:r>
              <a:rPr lang="en-US" sz="2200" dirty="0">
                <a:solidFill>
                  <a:schemeClr val="bg1"/>
                </a:solidFill>
              </a:rPr>
              <a:t> Freedom Alliance” (Hamas source)</a:t>
            </a:r>
          </a:p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Narcissism, Machiavellianism, subclinical psychopathy – Short Dark Triad (SD3; Jones &amp; </a:t>
            </a:r>
            <a:r>
              <a:rPr lang="en-US" sz="2400" dirty="0" err="1">
                <a:solidFill>
                  <a:schemeClr val="bg1"/>
                </a:solidFill>
              </a:rPr>
              <a:t>Paulhus</a:t>
            </a:r>
            <a:r>
              <a:rPr lang="en-US" sz="2400" dirty="0">
                <a:solidFill>
                  <a:schemeClr val="bg1"/>
                </a:solidFill>
              </a:rPr>
              <a:t>, 2014)</a:t>
            </a:r>
          </a:p>
          <a:p>
            <a:pPr lvl="1">
              <a:buClrTx/>
            </a:pPr>
            <a:r>
              <a:rPr lang="en-US" sz="2200" dirty="0">
                <a:solidFill>
                  <a:schemeClr val="bg1"/>
                </a:solidFill>
              </a:rPr>
              <a:t>All α &gt; 0.72</a:t>
            </a:r>
          </a:p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Everyday sadism – Short Sadistic Impulse Scale (SSIS; O’Meara, Davies, &amp; </a:t>
            </a:r>
            <a:r>
              <a:rPr lang="en-US" sz="2400" dirty="0" err="1">
                <a:solidFill>
                  <a:schemeClr val="bg1"/>
                </a:solidFill>
              </a:rPr>
              <a:t>Ajzen</a:t>
            </a:r>
            <a:r>
              <a:rPr lang="en-US" sz="2400" dirty="0">
                <a:solidFill>
                  <a:schemeClr val="bg1"/>
                </a:solidFill>
              </a:rPr>
              <a:t>, 1975)</a:t>
            </a:r>
          </a:p>
          <a:p>
            <a:pPr lvl="1">
              <a:buClrTx/>
            </a:pPr>
            <a:r>
              <a:rPr lang="en-US" sz="2200" dirty="0">
                <a:solidFill>
                  <a:schemeClr val="bg1"/>
                </a:solidFill>
              </a:rPr>
              <a:t>α &gt; 0.75</a:t>
            </a:r>
          </a:p>
          <a:p>
            <a:pPr>
              <a:buClrTx/>
            </a:pPr>
            <a:r>
              <a:rPr lang="en-US" sz="2400" dirty="0">
                <a:solidFill>
                  <a:schemeClr val="bg1"/>
                </a:solidFill>
              </a:rPr>
              <a:t>Outcome variables: Beliefs, attitudes, and intentions in relation to the “group”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4EF0AD-28E5-49A9-A770-08E4817A2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093" y="2733150"/>
            <a:ext cx="3898766" cy="3147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23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4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 descr="A picture containing outdoor, person, tree, ground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l="13612" r="11922" b="-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29AB3-B0B4-4EE2-B4A8-52F45C9A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3" y="136252"/>
            <a:ext cx="4146696" cy="117499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Narrative stimulus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5492DDA-5ADE-48F9-BC67-BDD15E15F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714867"/>
              </p:ext>
            </p:extLst>
          </p:nvPr>
        </p:nvGraphicFramePr>
        <p:xfrm>
          <a:off x="223283" y="1447465"/>
          <a:ext cx="4146696" cy="52665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3348">
                  <a:extLst>
                    <a:ext uri="{9D8B030D-6E8A-4147-A177-3AD203B41FA5}">
                      <a16:colId xmlns:a16="http://schemas.microsoft.com/office/drawing/2014/main" val="2123625322"/>
                    </a:ext>
                  </a:extLst>
                </a:gridCol>
                <a:gridCol w="2073348">
                  <a:extLst>
                    <a:ext uri="{9D8B030D-6E8A-4147-A177-3AD203B41FA5}">
                      <a16:colId xmlns:a16="http://schemas.microsoft.com/office/drawing/2014/main" val="3510674571"/>
                    </a:ext>
                  </a:extLst>
                </a:gridCol>
              </a:tblGrid>
              <a:tr h="4514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Nonvivid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Vivid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03865"/>
                  </a:ext>
                </a:extLst>
              </a:tr>
              <a:tr h="1614703">
                <a:tc>
                  <a:txBody>
                    <a:bodyPr/>
                    <a:lstStyle/>
                    <a:p>
                      <a:r>
                        <a:rPr lang="en-US" dirty="0"/>
                        <a:t>During the invasion of 2015…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During the bloody invasion of 2015, under the sounds of deafening bombardment…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50862"/>
                  </a:ext>
                </a:extLst>
              </a:tr>
              <a:tr h="864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She was scared, but refused to leave…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She was terrified and trembling, but refused to leave…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12815"/>
                  </a:ext>
                </a:extLst>
              </a:tr>
              <a:tr h="1053104">
                <a:tc>
                  <a:txBody>
                    <a:bodyPr/>
                    <a:lstStyle/>
                    <a:p>
                      <a:r>
                        <a:rPr lang="en-US" dirty="0"/>
                        <a:t>The woman had been dead for hours…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woman died hours before, her blood having drained onto the street in small puddles that dried to gel…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12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5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4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9AB3-B0B4-4EE2-B4A8-52F45C9A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9390"/>
            <a:ext cx="7729728" cy="11887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Belief, attitude, and intention measures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13708B3-D921-4145-A1C3-F80DAF00FF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71417"/>
              </p:ext>
            </p:extLst>
          </p:nvPr>
        </p:nvGraphicFramePr>
        <p:xfrm>
          <a:off x="747823" y="2382544"/>
          <a:ext cx="10696353" cy="36886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65451">
                  <a:extLst>
                    <a:ext uri="{9D8B030D-6E8A-4147-A177-3AD203B41FA5}">
                      <a16:colId xmlns:a16="http://schemas.microsoft.com/office/drawing/2014/main" val="2183609971"/>
                    </a:ext>
                  </a:extLst>
                </a:gridCol>
                <a:gridCol w="3565451">
                  <a:extLst>
                    <a:ext uri="{9D8B030D-6E8A-4147-A177-3AD203B41FA5}">
                      <a16:colId xmlns:a16="http://schemas.microsoft.com/office/drawing/2014/main" val="4187444851"/>
                    </a:ext>
                  </a:extLst>
                </a:gridCol>
                <a:gridCol w="3565451">
                  <a:extLst>
                    <a:ext uri="{9D8B030D-6E8A-4147-A177-3AD203B41FA5}">
                      <a16:colId xmlns:a16="http://schemas.microsoft.com/office/drawing/2014/main" val="2896453233"/>
                    </a:ext>
                  </a:extLst>
                </a:gridCol>
              </a:tblGrid>
              <a:tr h="4082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Beliefs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Attitudes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Intentions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6386417"/>
                  </a:ext>
                </a:extLst>
              </a:tr>
              <a:tr h="945537">
                <a:tc>
                  <a:txBody>
                    <a:bodyPr/>
                    <a:lstStyle/>
                    <a:p>
                      <a:r>
                        <a:rPr lang="en-US" dirty="0"/>
                        <a:t>It seems as though the invaders are stealing land from the CFA’s home country.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attacks carried out by the CFA are justified.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given the opportunity, I would protest the CFA’s enemies.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93497320"/>
                  </a:ext>
                </a:extLst>
              </a:tr>
              <a:tr h="1026219">
                <a:tc>
                  <a:txBody>
                    <a:bodyPr/>
                    <a:lstStyle/>
                    <a:p>
                      <a:r>
                        <a:rPr lang="en-US" dirty="0"/>
                        <a:t>The CFA’s attacks are likely to lead to the changes the group hopes for.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the government can’t protect its citizens, the CFA has a duty to do so through their attacks.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given the opportunity, I would raise money for the CFA.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5226712"/>
                  </a:ext>
                </a:extLst>
              </a:tr>
              <a:tr h="1308640">
                <a:tc>
                  <a:txBody>
                    <a:bodyPr/>
                    <a:lstStyle/>
                    <a:p>
                      <a:r>
                        <a:rPr lang="en-US" dirty="0"/>
                        <a:t>It doesn’t sound like political solutions are going to help the CFA achieve its goals.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CFA has a right to defend itself and its country.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given the opportunity, I would consider using deadly force against the CFA’s enemies.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9394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1758</TotalTime>
  <Words>745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Gill Sans MT</vt:lpstr>
      <vt:lpstr>Wingdings</vt:lpstr>
      <vt:lpstr>Parcel</vt:lpstr>
      <vt:lpstr>The dark tetrad and message vividness: implications for the persuasiveness of  terrorist narratives</vt:lpstr>
      <vt:lpstr>overview</vt:lpstr>
      <vt:lpstr>The dark tetrad: basis</vt:lpstr>
      <vt:lpstr>Basis for studying narrative persuasiveness and terrorism</vt:lpstr>
      <vt:lpstr>Personality factors: the dark tetrad</vt:lpstr>
      <vt:lpstr>Interaction with Message vividness</vt:lpstr>
      <vt:lpstr>The dark tetrad and terrorist narrative persuasiveness</vt:lpstr>
      <vt:lpstr>Narrative stimulus</vt:lpstr>
      <vt:lpstr>Belief, attitude, and intention measures</vt:lpstr>
      <vt:lpstr>the dark tetrad: predictions</vt:lpstr>
      <vt:lpstr>Implications for design and distribution of counter-propaganda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theory and experimental methods in the study of radicalization and counter-radicalization</dc:title>
  <dc:creator>Author</dc:creator>
  <cp:lastModifiedBy>Author</cp:lastModifiedBy>
  <cp:revision>60</cp:revision>
  <dcterms:created xsi:type="dcterms:W3CDTF">2017-07-24T04:18:21Z</dcterms:created>
  <dcterms:modified xsi:type="dcterms:W3CDTF">2017-08-14T14:57:22Z</dcterms:modified>
</cp:coreProperties>
</file>